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84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974831A-E92A-43AA-8D80-9688B05BBEEB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D38119E-6D83-4BC8-9CA1-BDCB277F8BE6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831A-E92A-43AA-8D80-9688B05BBEEB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8119E-6D83-4BC8-9CA1-BDCB277F8B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831A-E92A-43AA-8D80-9688B05BBEEB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8119E-6D83-4BC8-9CA1-BDCB277F8B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831A-E92A-43AA-8D80-9688B05BBEEB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8119E-6D83-4BC8-9CA1-BDCB277F8B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831A-E92A-43AA-8D80-9688B05BBEEB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8119E-6D83-4BC8-9CA1-BDCB277F8B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831A-E92A-43AA-8D80-9688B05BBEEB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8119E-6D83-4BC8-9CA1-BDCB277F8B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831A-E92A-43AA-8D80-9688B05BBEEB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8119E-6D83-4BC8-9CA1-BDCB277F8B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831A-E92A-43AA-8D80-9688B05BBEEB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8119E-6D83-4BC8-9CA1-BDCB277F8BE6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831A-E92A-43AA-8D80-9688B05BBEEB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8119E-6D83-4BC8-9CA1-BDCB277F8B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831A-E92A-43AA-8D80-9688B05BBEEB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8119E-6D83-4BC8-9CA1-BDCB277F8B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831A-E92A-43AA-8D80-9688B05BBEEB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8119E-6D83-4BC8-9CA1-BDCB277F8B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974831A-E92A-43AA-8D80-9688B05BBEEB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D38119E-6D83-4BC8-9CA1-BDCB277F8BE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Disaster Recovery Plan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Villa Health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481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Community Needs: Determinants of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</a:t>
            </a:r>
            <a:r>
              <a:rPr lang="en-US" dirty="0" smtClean="0"/>
              <a:t>roper chain of command during disaster situations. </a:t>
            </a:r>
          </a:p>
          <a:p>
            <a:r>
              <a:rPr lang="en-US" dirty="0" smtClean="0"/>
              <a:t>Systematic approach to avoid chaos and prevent the injured from access primary care.</a:t>
            </a:r>
          </a:p>
          <a:p>
            <a:r>
              <a:rPr lang="en-US" dirty="0" smtClean="0"/>
              <a:t>Access to the hospital’s staff and services determines whether the victims will receive treatment in time.</a:t>
            </a:r>
          </a:p>
          <a:p>
            <a:r>
              <a:rPr lang="en-US" dirty="0" smtClean="0"/>
              <a:t>Regular follow-ups to assess whether the victims are doing fine.</a:t>
            </a:r>
          </a:p>
          <a:p>
            <a:r>
              <a:rPr lang="en-US" dirty="0" smtClean="0"/>
              <a:t>Availability of funds and resources for disaster management.</a:t>
            </a:r>
          </a:p>
          <a:p>
            <a:r>
              <a:rPr lang="en-US" dirty="0" smtClean="0"/>
              <a:t>Comprehensive care for special needs population.</a:t>
            </a:r>
          </a:p>
          <a:p>
            <a:r>
              <a:rPr lang="en-US" dirty="0" smtClean="0"/>
              <a:t>Collaboration with government entities such as FEMA to enable coordination of health services.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373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Collaborative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Community engagement to identify areas, methods, and practices that should be used during disasters.</a:t>
            </a:r>
          </a:p>
          <a:p>
            <a:r>
              <a:rPr lang="en-US" dirty="0" smtClean="0"/>
              <a:t>Government engagement to ensure budgetary allocations and access to vast pool of resources.</a:t>
            </a:r>
          </a:p>
          <a:p>
            <a:r>
              <a:rPr lang="en-US" dirty="0" smtClean="0"/>
              <a:t>Private sector engagement to increase funding opportunities.</a:t>
            </a:r>
          </a:p>
          <a:p>
            <a:r>
              <a:rPr lang="en-US" dirty="0" smtClean="0"/>
              <a:t>Non-profit organizations can also help determine areas of need.</a:t>
            </a:r>
          </a:p>
          <a:p>
            <a:r>
              <a:rPr lang="en-US" dirty="0" smtClean="0"/>
              <a:t>Churches also provides the spiritual support as well as mobilizing their congregants.</a:t>
            </a:r>
          </a:p>
          <a:p>
            <a:r>
              <a:rPr lang="en-US" dirty="0" smtClean="0"/>
              <a:t>Schools assist with facilities and resources that can be used during disasters.</a:t>
            </a:r>
          </a:p>
          <a:p>
            <a:r>
              <a:rPr lang="en-US" dirty="0" smtClean="0"/>
              <a:t>Villa Health can also collaborate with other care facilities to ensure maximum help during disaster situations (US Department of Health and Human Services, 2016)..</a:t>
            </a:r>
          </a:p>
        </p:txBody>
      </p:sp>
    </p:spTree>
    <p:extLst>
      <p:ext uri="{BB962C8B-B14F-4D97-AF65-F5344CB8AC3E}">
        <p14:creationId xmlns:p14="http://schemas.microsoft.com/office/powerpoint/2010/main" val="1806871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Overcoming Communication 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In-persons meetings will ensure that all the stakeholders meet face-to-face.</a:t>
            </a:r>
          </a:p>
          <a:p>
            <a:r>
              <a:rPr lang="en-US" dirty="0" smtClean="0"/>
              <a:t>Cross-disciplinary information sharing will help relay disaster messages to persons from different disciplines effectively.</a:t>
            </a:r>
          </a:p>
          <a:p>
            <a:r>
              <a:rPr lang="en-US" dirty="0" smtClean="0"/>
              <a:t>Creating awareness about disaster resilience will ensure that all stakeholders are aware of needs analysis.</a:t>
            </a:r>
          </a:p>
          <a:p>
            <a:r>
              <a:rPr lang="en-US" dirty="0" smtClean="0"/>
              <a:t>Using the mainstream media to communicate details of the plan.</a:t>
            </a:r>
          </a:p>
          <a:p>
            <a:r>
              <a:rPr lang="en-US" dirty="0" smtClean="0"/>
              <a:t>Frequent press releases will also help create effective public awareness.</a:t>
            </a:r>
          </a:p>
          <a:p>
            <a:r>
              <a:rPr lang="en-US" dirty="0" smtClean="0"/>
              <a:t>Social media communication will also help keep in touch with social media users.</a:t>
            </a:r>
          </a:p>
          <a:p>
            <a:r>
              <a:rPr lang="en-US" dirty="0" smtClean="0"/>
              <a:t>Media interviews can also provide platforms for the disaster coordinator to elaborate the details of the plan (Medford-Davis &amp; </a:t>
            </a:r>
            <a:r>
              <a:rPr lang="en-US" dirty="0" err="1" smtClean="0"/>
              <a:t>Kapur</a:t>
            </a:r>
            <a:r>
              <a:rPr lang="en-US" dirty="0" smtClean="0"/>
              <a:t>, 2014).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484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Resources, Personnel, Budget, and Community Makeup.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Resources will include transportation (disaster vehicles), first aid kits, and any other equipment for disaster recovery.</a:t>
            </a:r>
          </a:p>
          <a:p>
            <a:r>
              <a:rPr lang="en-US" dirty="0" smtClean="0"/>
              <a:t>The budget for the entire framework should approximate $20 million.</a:t>
            </a:r>
          </a:p>
          <a:p>
            <a:r>
              <a:rPr lang="en-US" dirty="0" smtClean="0"/>
              <a:t>The budgetary allocation will be used to offset certain recovery expenditures such as transportation, follow-ups, accommodation, etc.</a:t>
            </a:r>
          </a:p>
          <a:p>
            <a:r>
              <a:rPr lang="en-US" dirty="0" smtClean="0"/>
              <a:t>It will also be used to help in creating awareness about the recovery plan.</a:t>
            </a:r>
          </a:p>
          <a:p>
            <a:r>
              <a:rPr lang="en-US" dirty="0" smtClean="0"/>
              <a:t>Personnel for the recovery plan will include voluntary agencies, hospital’s staff, government officials, and community members.</a:t>
            </a:r>
          </a:p>
          <a:p>
            <a:r>
              <a:rPr lang="en-US" dirty="0" smtClean="0"/>
              <a:t>The community will come in handy to provide voluntary support.</a:t>
            </a:r>
          </a:p>
          <a:p>
            <a:r>
              <a:rPr lang="en-US" dirty="0" smtClean="0"/>
              <a:t>Community resources such as halls and meeting will also be used for evacuation.</a:t>
            </a:r>
          </a:p>
          <a:p>
            <a:r>
              <a:rPr lang="en-US" dirty="0" smtClean="0"/>
              <a:t>Other entities such as schools and churches will also provide the necessary support and mobilization.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08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Lessening Disparities and Improving Access to Care Services.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Increased availability of data to reinforce disaster-driven improvements.</a:t>
            </a:r>
          </a:p>
          <a:p>
            <a:r>
              <a:rPr lang="en-US" dirty="0" smtClean="0"/>
              <a:t>Accessibility of comprehensive health services during disasters. </a:t>
            </a:r>
          </a:p>
          <a:p>
            <a:r>
              <a:rPr lang="en-US" dirty="0" smtClean="0"/>
              <a:t>Training medical practitioners and honing their disaster recovery skills.</a:t>
            </a:r>
          </a:p>
          <a:p>
            <a:r>
              <a:rPr lang="en-US" dirty="0" smtClean="0"/>
              <a:t>Adequate resources and personnel to enhance responsiveness to disaster situations.</a:t>
            </a:r>
          </a:p>
          <a:p>
            <a:r>
              <a:rPr lang="en-US" dirty="0" smtClean="0"/>
              <a:t>Increasing community participation and other stakeholders.</a:t>
            </a:r>
          </a:p>
          <a:p>
            <a:r>
              <a:rPr lang="en-US" dirty="0" smtClean="0"/>
              <a:t>Availability of evidence-based recovery solutions.</a:t>
            </a:r>
          </a:p>
          <a:p>
            <a:r>
              <a:rPr lang="en-US" dirty="0" smtClean="0"/>
              <a:t>Follow-ups for the disaster victims.</a:t>
            </a:r>
          </a:p>
          <a:p>
            <a:r>
              <a:rPr lang="en-US" dirty="0" smtClean="0"/>
              <a:t>Comprehensive insurance coverage for the victims to avoid out-of-pocket expenditure (Russell, 2008).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98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Integration with Healthy People 2020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plan will ensure quality care delivery to all the disaster victims.</a:t>
            </a:r>
          </a:p>
          <a:p>
            <a:r>
              <a:rPr lang="en-US" dirty="0" smtClean="0"/>
              <a:t>It will also enhance the longevity and health conditions of the patients due to premature death.</a:t>
            </a:r>
          </a:p>
          <a:p>
            <a:r>
              <a:rPr lang="en-US" dirty="0" smtClean="0"/>
              <a:t>Also, it prevent patients from injury and disabilities.</a:t>
            </a:r>
          </a:p>
          <a:p>
            <a:r>
              <a:rPr lang="en-US" dirty="0" smtClean="0"/>
              <a:t>The plan will promote health equity since it eliminates care disparities.</a:t>
            </a:r>
          </a:p>
          <a:p>
            <a:r>
              <a:rPr lang="en-US" dirty="0" smtClean="0"/>
              <a:t>The plan aims at creating a physical and social environment to promote health.</a:t>
            </a:r>
          </a:p>
          <a:p>
            <a:r>
              <a:rPr lang="en-US" dirty="0" smtClean="0"/>
              <a:t>Besides, it also promote patients’ quality of life.</a:t>
            </a:r>
          </a:p>
          <a:p>
            <a:r>
              <a:rPr lang="en-US" dirty="0" smtClean="0"/>
              <a:t>Lastly, it will enhance healthy development for disadvantaged populations.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748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The victims will be assessed frequently to ensure that they are doing well.</a:t>
            </a:r>
          </a:p>
          <a:p>
            <a:r>
              <a:rPr lang="en-US" dirty="0" smtClean="0"/>
              <a:t>Regional measures will be put in place to help the local government engage the victims.</a:t>
            </a:r>
          </a:p>
          <a:p>
            <a:r>
              <a:rPr lang="en-US" dirty="0" smtClean="0"/>
              <a:t>Web-based disaster management tool to help track recovery improvements. </a:t>
            </a:r>
          </a:p>
          <a:p>
            <a:r>
              <a:rPr lang="en-US" dirty="0" smtClean="0"/>
              <a:t>Recovery continuum systems with the hospitals and entities such as churches.</a:t>
            </a:r>
          </a:p>
          <a:p>
            <a:r>
              <a:rPr lang="en-US" dirty="0" smtClean="0"/>
              <a:t>Quantitative measures to determine the effectiveness of the recovery plan.</a:t>
            </a:r>
          </a:p>
          <a:p>
            <a:r>
              <a:rPr lang="en-US" dirty="0" smtClean="0"/>
              <a:t>Data-driven reports with detailed information about the disaster.</a:t>
            </a:r>
          </a:p>
          <a:p>
            <a:r>
              <a:rPr lang="en-US" dirty="0" smtClean="0"/>
              <a:t>Transparent tracking systems that measures the level of achievement of recovery goals.</a:t>
            </a:r>
          </a:p>
          <a:p>
            <a:r>
              <a:rPr lang="en-US" dirty="0" smtClean="0"/>
              <a:t>Building local capacities for tracking the disaster outcomes.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739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Impacts of Government Policy on Disaster Recovery Efforts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American with Disabilities Act (ADA).</a:t>
            </a:r>
          </a:p>
          <a:p>
            <a:r>
              <a:rPr lang="en-US" dirty="0" smtClean="0"/>
              <a:t>ADA requires that persons with disabilities are not discriminated including during disaster recoveries.</a:t>
            </a:r>
          </a:p>
          <a:p>
            <a:r>
              <a:rPr lang="en-US" dirty="0" smtClean="0"/>
              <a:t>Robert T. Stafford Disaster Relief and Emergency Assistance Act.</a:t>
            </a:r>
          </a:p>
          <a:p>
            <a:r>
              <a:rPr lang="en-US" dirty="0" smtClean="0"/>
              <a:t>The Act above highlights response processes that pertain to FEMA and other programs.</a:t>
            </a:r>
          </a:p>
          <a:p>
            <a:r>
              <a:rPr lang="en-US" dirty="0" smtClean="0"/>
              <a:t>Disaster Recovery Reform (DRRA).</a:t>
            </a:r>
          </a:p>
          <a:p>
            <a:r>
              <a:rPr lang="en-US" dirty="0" smtClean="0"/>
              <a:t>The DRRA emphasizes the need of shared responsibility during disaster recovery.</a:t>
            </a:r>
          </a:p>
          <a:p>
            <a:r>
              <a:rPr lang="en-US" dirty="0" smtClean="0"/>
              <a:t>It also aims to reduce FEMA’s complexities.</a:t>
            </a:r>
          </a:p>
          <a:p>
            <a:r>
              <a:rPr lang="en-US" dirty="0" smtClean="0"/>
              <a:t>Lastly, it aims at building a national capacity for disaster situations.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69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Medford-Davis, N. L. &amp; </a:t>
            </a:r>
            <a:r>
              <a:rPr lang="en-US" dirty="0" err="1" smtClean="0"/>
              <a:t>Kapur</a:t>
            </a:r>
            <a:r>
              <a:rPr lang="en-US" dirty="0" smtClean="0"/>
              <a:t>, B. G. (2014). Preparing 	for effective communication during disasters: 	Lessons from World Health Organization 	quality improvement project. </a:t>
            </a:r>
            <a:r>
              <a:rPr lang="en-US" i="1" dirty="0" smtClean="0"/>
              <a:t>International 	Journal of Emergency Medicine,</a:t>
            </a:r>
            <a:r>
              <a:rPr lang="en-US" dirty="0" smtClean="0"/>
              <a:t> 7(15), 1-7.</a:t>
            </a:r>
          </a:p>
          <a:p>
            <a:pPr marL="0" indent="0">
              <a:buNone/>
            </a:pPr>
            <a:r>
              <a:rPr lang="en-US" dirty="0" err="1" smtClean="0"/>
              <a:t>Russel</a:t>
            </a:r>
            <a:r>
              <a:rPr lang="en-US" dirty="0" smtClean="0"/>
              <a:t>, H. (2008). Health disparities: Barriers to culture 	of preparedness. Journal of Public Health 	Management, 14(6), 5-7. </a:t>
            </a:r>
          </a:p>
          <a:p>
            <a:pPr marL="0" indent="0">
              <a:buNone/>
            </a:pPr>
            <a:r>
              <a:rPr lang="en-US" dirty="0" smtClean="0"/>
              <a:t>U.S Department of Health and Human Services. </a:t>
            </a:r>
          </a:p>
          <a:p>
            <a:pPr marL="0" indent="0">
              <a:buNone/>
            </a:pPr>
            <a:r>
              <a:rPr lang="en-US" dirty="0" smtClean="0"/>
              <a:t>	(2016). Building public-private partnerships to 	enhance disaster resilience: A listening s	</a:t>
            </a:r>
            <a:r>
              <a:rPr lang="en-US" dirty="0" err="1" smtClean="0"/>
              <a:t>ession</a:t>
            </a:r>
            <a:r>
              <a:rPr lang="en-US" dirty="0" smtClean="0"/>
              <a:t>. 1-37.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0743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473</TotalTime>
  <Words>820</Words>
  <Application>Microsoft Office PowerPoint</Application>
  <PresentationFormat>On-screen Show (4:3)</PresentationFormat>
  <Paragraphs>75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Austin</vt:lpstr>
      <vt:lpstr>Disaster Recovery Plan</vt:lpstr>
      <vt:lpstr>Community Needs: Determinants of Health</vt:lpstr>
      <vt:lpstr>Collaborative Partners</vt:lpstr>
      <vt:lpstr>Overcoming Communication Barriers</vt:lpstr>
      <vt:lpstr>Resources, Personnel, Budget, and Community Makeup.</vt:lpstr>
      <vt:lpstr>Lessening Disparities and Improving Access to Care Services.</vt:lpstr>
      <vt:lpstr>Integration with Healthy People 2020 Objectives</vt:lpstr>
      <vt:lpstr>Tracking</vt:lpstr>
      <vt:lpstr>Impacts of Government Policy on Disaster Recovery Efforts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Disaster Recovery Plan</dc:title>
  <dc:creator>Windows User</dc:creator>
  <cp:lastModifiedBy>Windows User</cp:lastModifiedBy>
  <cp:revision>15</cp:revision>
  <dcterms:created xsi:type="dcterms:W3CDTF">2020-01-11T09:45:47Z</dcterms:created>
  <dcterms:modified xsi:type="dcterms:W3CDTF">2020-01-11T17:39:08Z</dcterms:modified>
</cp:coreProperties>
</file>